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92" r:id="rId7"/>
    <p:sldId id="295" r:id="rId8"/>
    <p:sldId id="261" r:id="rId9"/>
    <p:sldId id="262" r:id="rId10"/>
    <p:sldId id="294" r:id="rId11"/>
    <p:sldId id="263" r:id="rId12"/>
    <p:sldId id="269" r:id="rId13"/>
    <p:sldId id="266" r:id="rId14"/>
    <p:sldId id="264" r:id="rId15"/>
    <p:sldId id="268" r:id="rId16"/>
    <p:sldId id="277" r:id="rId17"/>
    <p:sldId id="288" r:id="rId18"/>
    <p:sldId id="282" r:id="rId19"/>
    <p:sldId id="283" r:id="rId20"/>
    <p:sldId id="284" r:id="rId21"/>
    <p:sldId id="285" r:id="rId22"/>
    <p:sldId id="265" r:id="rId23"/>
    <p:sldId id="267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8" r:id="rId32"/>
    <p:sldId id="279" r:id="rId33"/>
    <p:sldId id="280" r:id="rId34"/>
    <p:sldId id="281" r:id="rId35"/>
    <p:sldId id="289" r:id="rId36"/>
    <p:sldId id="286" r:id="rId37"/>
    <p:sldId id="290" r:id="rId38"/>
    <p:sldId id="291" r:id="rId39"/>
    <p:sldId id="29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6929"/>
  </p:normalViewPr>
  <p:slideViewPr>
    <p:cSldViewPr snapToGrid="0">
      <p:cViewPr varScale="1">
        <p:scale>
          <a:sx n="147" d="100"/>
          <a:sy n="147" d="100"/>
        </p:scale>
        <p:origin x="300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16/8/24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8/16/24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8/16/24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8/16/24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UBA-Posgrado-Inteligencia-Artificial/aprendizaje_maquina_II" TargetMode="External"/><Relationship Id="rId2" Type="http://schemas.openxmlformats.org/officeDocument/2006/relationships/hyperlink" Target="https://campusposgrado.fi.uba.ar/course/view.php?id=24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http://facundolucianna@gmail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10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Estrategias de despliegue. Sirviendo modelos. Propiedades del entorno de ejecución de un modelo. Predicción en lotes 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997348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Desplegado on-line. </a:t>
            </a:r>
            <a:r>
              <a:rPr lang="es-ES_tradnl" dirty="0" err="1"/>
              <a:t>APIs</a:t>
            </a:r>
            <a:r>
              <a:rPr lang="es-ES_tradnl" dirty="0"/>
              <a:t> y Microservicios. REST API. Implementación de REST </a:t>
            </a:r>
            <a:r>
              <a:rPr lang="es-ES_tradnl" dirty="0" err="1"/>
              <a:t>APIs</a:t>
            </a:r>
            <a:r>
              <a:rPr lang="es-ES_tradnl" dirty="0"/>
              <a:t> en Python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08431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3926789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Sirviendo modelos en el mundo real. Estrategias de implementación. Ejemplo de servicios de modelos </a:t>
            </a:r>
          </a:p>
        </p:txBody>
      </p:sp>
    </p:spTree>
    <p:extLst>
      <p:ext uri="{BB962C8B-B14F-4D97-AF65-F5344CB8AC3E}">
        <p14:creationId xmlns:p14="http://schemas.microsoft.com/office/powerpoint/2010/main" val="338001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</a:t>
            </a:r>
          </a:p>
          <a:p>
            <a:r>
              <a:rPr lang="es-ES_tradnl" sz="2400" dirty="0"/>
              <a:t>Algunas clases desarrollaremos algún </a:t>
            </a:r>
            <a:r>
              <a:rPr lang="es-ES_tradnl" sz="2400" i="1" dirty="0" err="1"/>
              <a:t>hands-on</a:t>
            </a:r>
            <a:r>
              <a:rPr lang="es-ES_tradnl" sz="2400" dirty="0"/>
              <a:t> para familiarizarnos con las herramientas.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29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sz="2400" dirty="0"/>
              <a:t>Aula virtual </a:t>
            </a:r>
          </a:p>
          <a:p>
            <a:pPr marL="0" indent="0">
              <a:buNone/>
            </a:pPr>
            <a:r>
              <a:rPr lang="es-ES_tradnl" sz="2000" dirty="0"/>
              <a:t>	</a:t>
            </a:r>
            <a:r>
              <a:rPr lang="es-ES_tradnl" sz="2000" dirty="0">
                <a:hlinkClick r:id="rId2"/>
              </a:rPr>
              <a:t>https://</a:t>
            </a:r>
            <a:r>
              <a:rPr lang="es-ES_tradnl" sz="2000" dirty="0" err="1">
                <a:hlinkClick r:id="rId2"/>
              </a:rPr>
              <a:t>campusposgrado.fi.uba.ar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course</a:t>
            </a:r>
            <a:r>
              <a:rPr lang="es-ES_tradnl" sz="2000" dirty="0">
                <a:hlinkClick r:id="rId2"/>
              </a:rPr>
              <a:t>/</a:t>
            </a:r>
            <a:r>
              <a:rPr lang="es-ES_tradnl" sz="2000" dirty="0" err="1">
                <a:hlinkClick r:id="rId2"/>
              </a:rPr>
              <a:t>view.php?id</a:t>
            </a:r>
            <a:r>
              <a:rPr lang="es-ES_tradnl" sz="2000" dirty="0">
                <a:hlinkClick r:id="rId2"/>
              </a:rPr>
              <a:t>=245</a:t>
            </a:r>
            <a:endParaRPr lang="es-ES_tradnl" sz="2000" dirty="0"/>
          </a:p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3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Foro de consulta en el aula virtual</a:t>
            </a:r>
          </a:p>
          <a:p>
            <a:pPr lvl="1"/>
            <a:r>
              <a:rPr lang="es-ES_tradnl" sz="2000" dirty="0"/>
              <a:t>Correo (consultas generales envíen con copia a los dos)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 err="1">
                <a:hlinkClick r:id="rId4"/>
              </a:rPr>
              <a:t>facundolucianna@gmail.com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  <a:p>
            <a:pPr marL="0" indent="0">
              <a:buNone/>
            </a:pPr>
            <a:r>
              <a:rPr lang="es-ES_tradnl" sz="2600" dirty="0" err="1"/>
              <a:t>Discord</a:t>
            </a:r>
            <a:r>
              <a:rPr lang="es-ES_tradnl" sz="2600" dirty="0"/>
              <a:t> para chatear y tomar mate 🧉 (pedir link de invitación por mail)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37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 err="1"/>
              <a:t>Hands-on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es obligatoriamente grupal (máximo 6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 o predicción por lote.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Tenemos tres diferentes tipos de tareas (nivel fácil, medio y alto) que lo vemos más adelante.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776" y="2372256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8" name="Picture 7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2A73B944-F157-9D5C-DB51-3EAFE057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685" y="2592014"/>
            <a:ext cx="7772400" cy="368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_tradnl" sz="2400" dirty="0"/>
              <a:t>Ofrecemos tres tipos de evaluaciones: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fácil </a:t>
            </a:r>
            <a:r>
              <a:rPr lang="es-ES_tradnl" sz="2400" dirty="0"/>
              <a:t>(nota entre 4 y 5): Hacer funcionar el ejemplo de aplicación.</a:t>
            </a:r>
            <a:br>
              <a:rPr lang="es-ES_tradnl" sz="2400" dirty="0"/>
            </a:br>
            <a:r>
              <a:rPr lang="es-ES_tradnl" sz="2400" dirty="0"/>
              <a:t>Filmar un video del sistema funcionando:</a:t>
            </a:r>
          </a:p>
          <a:p>
            <a:pPr lvl="1"/>
            <a:r>
              <a:rPr lang="es-ES_tradnl" sz="2500" dirty="0"/>
              <a:t>Ejecutar en </a:t>
            </a:r>
            <a:r>
              <a:rPr lang="es-ES_tradnl" sz="2500" dirty="0" err="1"/>
              <a:t>Airflow</a:t>
            </a:r>
            <a:r>
              <a:rPr lang="es-ES_tradnl" sz="2500" dirty="0"/>
              <a:t> el DAG llamado </a:t>
            </a:r>
            <a:r>
              <a:rPr lang="es-ES_tradnl" sz="2500" i="1" dirty="0" err="1"/>
              <a:t>process_etl_heart_data</a:t>
            </a:r>
            <a:endParaRPr lang="es-ES_tradnl" sz="2500" i="1" dirty="0"/>
          </a:p>
          <a:p>
            <a:pPr lvl="1"/>
            <a:r>
              <a:rPr lang="es-ES_tradnl" sz="2400" dirty="0"/>
              <a:t>Ejecuta la notebook (ubicada en </a:t>
            </a:r>
            <a:r>
              <a:rPr lang="es-ES_tradnl" sz="2400" i="1" dirty="0" err="1"/>
              <a:t>notebook_example</a:t>
            </a:r>
            <a:r>
              <a:rPr lang="es-ES_tradnl" sz="2400" dirty="0"/>
              <a:t>) para realizar la búsqueda de hiper-parámetros y entrenar el mejor modelo.</a:t>
            </a:r>
          </a:p>
          <a:p>
            <a:pPr lvl="1"/>
            <a:r>
              <a:rPr lang="es-ES_tradnl" sz="2400" dirty="0"/>
              <a:t>Utilizar la REST-API del modelo.</a:t>
            </a:r>
          </a:p>
          <a:p>
            <a:pPr lvl="1"/>
            <a:r>
              <a:rPr lang="es-ES_tradnl" sz="2400" dirty="0"/>
              <a:t>Ejecutar en </a:t>
            </a:r>
            <a:r>
              <a:rPr lang="es-ES_tradnl" sz="2400" dirty="0" err="1"/>
              <a:t>Airflow</a:t>
            </a:r>
            <a:r>
              <a:rPr lang="es-ES_tradnl" sz="2400" dirty="0"/>
              <a:t> el DAG llamado </a:t>
            </a:r>
            <a:r>
              <a:rPr lang="es-ES_tradnl" sz="2400" i="1" dirty="0" err="1"/>
              <a:t>process_etl_heart_data</a:t>
            </a:r>
            <a:r>
              <a:rPr lang="es-ES_tradnl" sz="2400" i="1" dirty="0"/>
              <a:t> </a:t>
            </a:r>
            <a:r>
              <a:rPr lang="es-ES_tradnl" sz="2400" dirty="0"/>
              <a:t>y luego </a:t>
            </a:r>
            <a:r>
              <a:rPr lang="es-ES_tradnl" sz="2400" i="1" dirty="0" err="1"/>
              <a:t>retrain_the_model</a:t>
            </a:r>
            <a:r>
              <a:rPr lang="es-ES_tradnl" sz="2400" dirty="0"/>
              <a:t>.</a:t>
            </a:r>
          </a:p>
          <a:p>
            <a:pPr lvl="1"/>
            <a:r>
              <a:rPr lang="es-ES_tradnl" sz="2400" dirty="0"/>
              <a:t>En todos estos pasos verificar lo que muestra </a:t>
            </a:r>
            <a:r>
              <a:rPr lang="es-ES_tradnl" sz="2400" dirty="0" err="1"/>
              <a:t>MLFlow</a:t>
            </a:r>
            <a:r>
              <a:rPr lang="es-ES_tradnl" sz="2400" dirty="0"/>
              <a:t>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medio </a:t>
            </a:r>
            <a:r>
              <a:rPr lang="es-ES_tradnl" sz="2400" dirty="0"/>
              <a:t>(nota entre 6 y 8): Implementar en local usando </a:t>
            </a:r>
            <a:r>
              <a:rPr lang="es-ES_tradnl" sz="2400" dirty="0" err="1"/>
              <a:t>Metaflow</a:t>
            </a:r>
            <a:r>
              <a:rPr lang="es-ES_tradnl" sz="2400" dirty="0"/>
              <a:t> el ciclo de desarrollo del modelo que desarrollaron en Aprendizaje de Máquina I y generar un archivo para predicción en bache (un </a:t>
            </a:r>
            <a:r>
              <a:rPr lang="es-ES_tradnl" sz="2400" dirty="0" err="1"/>
              <a:t>csv</a:t>
            </a:r>
            <a:r>
              <a:rPr lang="es-ES_tradnl" sz="2400" dirty="0"/>
              <a:t> o un archivo de SQLite). La nota puede llegar a 10 si implementan una base de datos (ya sea KVS u otro tipo) con los datos de la predicción en bache.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alto </a:t>
            </a:r>
            <a:r>
              <a:rPr lang="es-ES_tradnl" sz="2400" dirty="0"/>
              <a:t>(nota entre 8 y 10): Implementar el modelo que desarrollaron en Aprendizaje de Máquina I en este ambiente productivo. Para ello, pueden usar los recursos que consideren apropiado. Los servicios disponibles de base son Apache </a:t>
            </a:r>
            <a:r>
              <a:rPr lang="es-ES_tradnl" sz="2400" dirty="0" err="1"/>
              <a:t>Airflow</a:t>
            </a:r>
            <a:r>
              <a:rPr lang="es-ES_tradnl" sz="2400" dirty="0"/>
              <a:t>, </a:t>
            </a:r>
            <a:r>
              <a:rPr lang="es-ES_tradnl" sz="2400" dirty="0" err="1"/>
              <a:t>MLflow</a:t>
            </a:r>
            <a:r>
              <a:rPr lang="es-ES_tradnl" sz="2400" dirty="0"/>
              <a:t>, </a:t>
            </a:r>
            <a:r>
              <a:rPr lang="es-ES_tradnl" sz="2400" dirty="0" err="1"/>
              <a:t>PostgresSQL</a:t>
            </a:r>
            <a:r>
              <a:rPr lang="es-ES_tradnl" sz="2400" dirty="0"/>
              <a:t>, </a:t>
            </a:r>
            <a:r>
              <a:rPr lang="es-ES_tradnl" sz="2400" dirty="0" err="1"/>
              <a:t>MinIO</a:t>
            </a:r>
            <a:r>
              <a:rPr lang="es-ES_tradnl" sz="2400" dirty="0"/>
              <a:t>, </a:t>
            </a:r>
            <a:r>
              <a:rPr lang="es-ES_tradnl" sz="2400" dirty="0" err="1"/>
              <a:t>FastAPI</a:t>
            </a:r>
            <a:r>
              <a:rPr lang="es-ES_tradnl" sz="2400" dirty="0"/>
              <a:t>. Todo está montado en Docker, por lo que además deben instalado Docker. 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2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&gt;=3.10</a:t>
            </a:r>
          </a:p>
          <a:p>
            <a:pPr lvl="1"/>
            <a:r>
              <a:rPr lang="es-ES_tradnl" sz="1800" dirty="0" err="1"/>
              <a:t>Poetry</a:t>
            </a:r>
            <a:r>
              <a:rPr lang="es-ES_tradnl" sz="1800" dirty="0"/>
              <a:t> / </a:t>
            </a:r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8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Ciclo de vida de un proyecto de Aprendizaje Automático.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). Niveles de </a:t>
            </a:r>
            <a:r>
              <a:rPr lang="es-ES_tradnl" dirty="0" err="1"/>
              <a:t>MLOps</a:t>
            </a:r>
            <a:r>
              <a:rPr lang="es-ES_tradnl" dirty="0"/>
              <a:t>. Entorno productivo. Buenas prácticas de programación.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851399"/>
            <a:ext cx="9894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Desarrollo de modelos. Selección del tipo de modelo. Las 4 fases del desarrollo de modelos. Ensambles. Depurando modelos. Entrenamiento distribuido. Métodos de evaluación. Desplegado de modelos. Contenedores y Docker.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10076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4032981"/>
            <a:ext cx="989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Infraestructura. Capa de almacenamiento. Capa de cómputo. Plataforma de ML. </a:t>
            </a:r>
            <a:r>
              <a:rPr lang="es-ES_tradnl" dirty="0" err="1"/>
              <a:t>MLFlow</a:t>
            </a:r>
            <a:r>
              <a:rPr lang="es-ES_tradnl" dirty="0"/>
              <a:t>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F04AA-19A5-9996-4FDA-9AD2B9EEEA51}"/>
              </a:ext>
            </a:extLst>
          </p:cNvPr>
          <p:cNvSpPr/>
          <p:nvPr/>
        </p:nvSpPr>
        <p:spPr>
          <a:xfrm>
            <a:off x="559335" y="4809280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C9A612-6AF9-3F2D-25DC-C4C1E2B7E458}"/>
              </a:ext>
            </a:extLst>
          </p:cNvPr>
          <p:cNvSpPr txBox="1"/>
          <p:nvPr/>
        </p:nvSpPr>
        <p:spPr>
          <a:xfrm>
            <a:off x="1148751" y="4725093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Administración de recursos. Orquestadores y sincronizadores. Gestión del flujo de trabajo de ciencia de datos. Apache </a:t>
            </a:r>
            <a:r>
              <a:rPr lang="es-ES_tradnl" dirty="0" err="1"/>
              <a:t>Airflow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3455</TotalTime>
  <Words>3799</Words>
  <Application>Microsoft Macintosh PowerPoint</Application>
  <PresentationFormat>Widescreen</PresentationFormat>
  <Paragraphs>400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Evaluación</vt:lpstr>
      <vt:lpstr>Herramientas</vt:lpstr>
      <vt:lpstr>Programa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39</cp:revision>
  <dcterms:created xsi:type="dcterms:W3CDTF">2024-02-08T17:40:43Z</dcterms:created>
  <dcterms:modified xsi:type="dcterms:W3CDTF">2024-08-16T21:53:45Z</dcterms:modified>
</cp:coreProperties>
</file>

<file path=docProps/thumbnail.jpeg>
</file>